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4"/>
  </p:notesMasterIdLst>
  <p:handoutMasterIdLst>
    <p:handoutMasterId r:id="rId55"/>
  </p:handoutMasterIdLst>
  <p:sldIdLst>
    <p:sldId id="256" r:id="rId2"/>
    <p:sldId id="741" r:id="rId3"/>
    <p:sldId id="740" r:id="rId4"/>
    <p:sldId id="742" r:id="rId5"/>
    <p:sldId id="744" r:id="rId6"/>
    <p:sldId id="768" r:id="rId7"/>
    <p:sldId id="769" r:id="rId8"/>
    <p:sldId id="770" r:id="rId9"/>
    <p:sldId id="750" r:id="rId10"/>
    <p:sldId id="800" r:id="rId11"/>
    <p:sldId id="752" r:id="rId12"/>
    <p:sldId id="801" r:id="rId13"/>
    <p:sldId id="753" r:id="rId14"/>
    <p:sldId id="802" r:id="rId15"/>
    <p:sldId id="772" r:id="rId16"/>
    <p:sldId id="803" r:id="rId17"/>
    <p:sldId id="754" r:id="rId18"/>
    <p:sldId id="771" r:id="rId19"/>
    <p:sldId id="756" r:id="rId20"/>
    <p:sldId id="781" r:id="rId21"/>
    <p:sldId id="782" r:id="rId22"/>
    <p:sldId id="790" r:id="rId23"/>
    <p:sldId id="789" r:id="rId24"/>
    <p:sldId id="788" r:id="rId25"/>
    <p:sldId id="787" r:id="rId26"/>
    <p:sldId id="786" r:id="rId27"/>
    <p:sldId id="785" r:id="rId28"/>
    <p:sldId id="792" r:id="rId29"/>
    <p:sldId id="794" r:id="rId30"/>
    <p:sldId id="793" r:id="rId31"/>
    <p:sldId id="795" r:id="rId32"/>
    <p:sldId id="796" r:id="rId33"/>
    <p:sldId id="797" r:id="rId34"/>
    <p:sldId id="804" r:id="rId35"/>
    <p:sldId id="805" r:id="rId36"/>
    <p:sldId id="806" r:id="rId37"/>
    <p:sldId id="807" r:id="rId38"/>
    <p:sldId id="808" r:id="rId39"/>
    <p:sldId id="809" r:id="rId40"/>
    <p:sldId id="810" r:id="rId41"/>
    <p:sldId id="773" r:id="rId42"/>
    <p:sldId id="761" r:id="rId43"/>
    <p:sldId id="774" r:id="rId44"/>
    <p:sldId id="775" r:id="rId45"/>
    <p:sldId id="776" r:id="rId46"/>
    <p:sldId id="777" r:id="rId47"/>
    <p:sldId id="778" r:id="rId48"/>
    <p:sldId id="779" r:id="rId49"/>
    <p:sldId id="759" r:id="rId50"/>
    <p:sldId id="760" r:id="rId51"/>
    <p:sldId id="798" r:id="rId52"/>
    <p:sldId id="799" r:id="rId5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0" autoAdjust="0"/>
    <p:restoredTop sz="92609" autoAdjust="0"/>
  </p:normalViewPr>
  <p:slideViewPr>
    <p:cSldViewPr>
      <p:cViewPr varScale="1">
        <p:scale>
          <a:sx n="135" d="100"/>
          <a:sy n="135" d="100"/>
        </p:scale>
        <p:origin x="-112" y="-10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65000"/>
              <a:lumOff val="3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When students sprint:</a:t>
            </a:r>
            <a:br>
              <a:rPr lang="en-US" dirty="0" smtClean="0"/>
            </a:br>
            <a:r>
              <a:rPr lang="en-US" dirty="0" smtClean="0"/>
              <a:t>Experiences with </a:t>
            </a:r>
            <a:br>
              <a:rPr lang="en-US" dirty="0" smtClean="0"/>
            </a:br>
            <a:r>
              <a:rPr lang="en-US" dirty="0" smtClean="0"/>
              <a:t>Athletic Software Engineering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Philip Johnson</a:t>
            </a:r>
          </a:p>
          <a:p>
            <a:r>
              <a:rPr lang="en-US" dirty="0" smtClean="0">
                <a:latin typeface="Arial" charset="0"/>
              </a:rPr>
              <a:t>Information and Computer Sciences</a:t>
            </a:r>
          </a:p>
          <a:p>
            <a:r>
              <a:rPr lang="en-US" dirty="0" smtClean="0">
                <a:latin typeface="Arial" charset="0"/>
              </a:rPr>
              <a:t>University of Hawaii</a:t>
            </a:r>
          </a:p>
          <a:p>
            <a:r>
              <a:rPr lang="en-US" dirty="0" smtClean="0">
                <a:latin typeface="Arial" charset="0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create "deep" learning in my courses?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09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Approach: </a:t>
            </a:r>
            <a:r>
              <a:rPr lang="en-US" sz="3600" dirty="0" smtClean="0"/>
              <a:t>Survey</a:t>
            </a:r>
            <a:r>
              <a:rPr lang="en-US" sz="3600" dirty="0"/>
              <a:t> </a:t>
            </a:r>
            <a:r>
              <a:rPr lang="en-US" sz="3600" dirty="0" smtClean="0"/>
              <a:t>textbook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8317"/>
              </p:ext>
            </p:extLst>
          </p:nvPr>
        </p:nvGraphicFramePr>
        <p:xfrm>
          <a:off x="152400" y="1219200"/>
          <a:ext cx="8763000" cy="17023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 2</a:t>
            </a:r>
            <a:r>
              <a:rPr lang="en-US" dirty="0" smtClean="0"/>
              <a:t>: Community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02890"/>
              </p:ext>
            </p:extLst>
          </p:nvPr>
        </p:nvGraphicFramePr>
        <p:xfrm>
          <a:off x="152400" y="1219200"/>
          <a:ext cx="8763000" cy="28874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</a:t>
            </a:r>
            <a:r>
              <a:rPr lang="en-US" dirty="0" smtClean="0"/>
              <a:t>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91090"/>
              </p:ext>
            </p:extLst>
          </p:nvPr>
        </p:nvGraphicFramePr>
        <p:xfrm>
          <a:off x="152400" y="1219200"/>
          <a:ext cx="8763000" cy="40726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</a:t>
            </a:r>
            <a:r>
              <a:rPr lang="en-US" dirty="0" smtClean="0"/>
              <a:t>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99952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 smtClean="0"/>
              <a:t>Approach:</a:t>
            </a:r>
            <a:br>
              <a:rPr lang="en-US" sz="3600" dirty="0" smtClean="0"/>
            </a:br>
            <a:r>
              <a:rPr lang="en-US" sz="3600" dirty="0" smtClean="0"/>
              <a:t> 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Athletic Software Engineering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HawaiiManoaCampusRoundt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12.4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7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8-12 at 12.4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50106" y="1617649"/>
            <a:ext cx="4399552" cy="185198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7666" y="4444755"/>
            <a:ext cx="4376874" cy="1674426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64776" y="1632767"/>
            <a:ext cx="3333680" cy="92221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95014" y="3499867"/>
            <a:ext cx="3295884" cy="277419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So, where's the "athletics"?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87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ww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-4420" r="4093" b="7735"/>
          <a:stretch/>
        </p:blipFill>
        <p:spPr>
          <a:xfrm>
            <a:off x="0" y="-367667"/>
            <a:ext cx="9144000" cy="70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Athletic Software Engineering:  The Big Ideas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"Workouts", not "classes"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54708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Athletic Software Engineering:  The Big Ideas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No reward for "heroic efforts"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716597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Athletic Software Engineering:  The Big Ideas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5105400"/>
          </a:xfrm>
        </p:spPr>
        <p:txBody>
          <a:bodyPr/>
          <a:lstStyle/>
          <a:p>
            <a:pPr algn="ctr"/>
            <a:r>
              <a:rPr lang="en-US" sz="4100" dirty="0" smtClean="0"/>
              <a:t>Organize material into "skills".</a:t>
            </a:r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"Fluency" with a skill can be tested in &lt;45 minutes.</a:t>
            </a:r>
          </a:p>
          <a:p>
            <a:pPr algn="ctr"/>
            <a:endParaRPr lang="en-US" sz="4100" dirty="0"/>
          </a:p>
          <a:p>
            <a:pPr algn="ctr"/>
            <a:r>
              <a:rPr lang="en-US" sz="4100" dirty="0" smtClean="0"/>
              <a:t>Instructor demonstrates "fluency" via YouTube videos.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4957120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Athletic Software Engineering:  The Big Ideas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581400"/>
          </a:xfrm>
        </p:spPr>
        <p:txBody>
          <a:bodyPr/>
          <a:lstStyle/>
          <a:p>
            <a:pPr algn="ctr"/>
            <a:r>
              <a:rPr lang="en-US" sz="4100" dirty="0" smtClean="0"/>
              <a:t>"DNF" </a:t>
            </a:r>
            <a:br>
              <a:rPr lang="en-US" sz="4100" dirty="0" smtClean="0"/>
            </a:br>
            <a:r>
              <a:rPr lang="en-US" sz="4100" dirty="0" smtClean="0"/>
              <a:t>(Did not finish)</a:t>
            </a:r>
          </a:p>
          <a:p>
            <a:pPr algn="ctr"/>
            <a:endParaRPr lang="en-US" sz="4100" dirty="0" smtClean="0"/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No credit if you take too long.</a:t>
            </a:r>
            <a:endParaRPr lang="en-US" sz="41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72000" y="2819400"/>
            <a:ext cx="0" cy="137160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bg2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81931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Example: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Develop fluency with HTML/CSS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45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3.45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3197" r="4663" b="7037"/>
          <a:stretch/>
        </p:blipFill>
        <p:spPr>
          <a:xfrm>
            <a:off x="685800" y="0"/>
            <a:ext cx="7772400" cy="6843576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376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3.4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63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0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3.51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1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1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do you determine if students have achieved "fluency"?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5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Answer: The "WOD"</a:t>
            </a:r>
            <a:br>
              <a:rPr lang="en-US" dirty="0" smtClean="0"/>
            </a:br>
            <a:r>
              <a:rPr lang="en-US" dirty="0" smtClean="0"/>
              <a:t>(Workout of the Day)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4038600"/>
            <a:ext cx="9144000" cy="1752600"/>
          </a:xfrm>
        </p:spPr>
        <p:txBody>
          <a:bodyPr/>
          <a:lstStyle/>
          <a:p>
            <a:r>
              <a:rPr lang="en-US" dirty="0" smtClean="0"/>
              <a:t>Each Wednesday, students take a timed test to see if they have achieved "fluency"</a:t>
            </a:r>
          </a:p>
          <a:p>
            <a:endParaRPr lang="en-US" dirty="0"/>
          </a:p>
          <a:p>
            <a:r>
              <a:rPr lang="en-US" dirty="0" smtClean="0"/>
              <a:t>If they do not solve the problem quickly and correctly, </a:t>
            </a:r>
            <a:br>
              <a:rPr lang="en-US" dirty="0" smtClean="0"/>
            </a:br>
            <a:r>
              <a:rPr lang="en-US" dirty="0" smtClean="0"/>
              <a:t>they get no credit for the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dl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514" r="5510" b="8077"/>
          <a:stretch/>
        </p:blipFill>
        <p:spPr>
          <a:xfrm>
            <a:off x="685800" y="0"/>
            <a:ext cx="760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WOD Logistics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do you accurately time each student in a class of 30?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7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35432" r="19446" b="36969"/>
          <a:stretch/>
        </p:blipFill>
        <p:spPr>
          <a:xfrm>
            <a:off x="76199" y="1447800"/>
            <a:ext cx="9037103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student has an envelope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052" y="4724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/>
              <a:t>I keep them between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envelope-content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69" t="39359" r="7099" b="23139"/>
          <a:stretch/>
        </p:blipFill>
        <p:spPr>
          <a:xfrm>
            <a:off x="685800" y="1066800"/>
            <a:ext cx="7383011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Envelopes contain an index card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630" y="5715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/>
              <a:t>Records test results from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icking-up-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19766"/>
          <a:stretch/>
        </p:blipFill>
        <p:spPr>
          <a:xfrm>
            <a:off x="0" y="1143000"/>
            <a:ext cx="9144000" cy="4016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their card before 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86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do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25891"/>
          <a:stretch/>
        </p:blipFill>
        <p:spPr>
          <a:xfrm>
            <a:off x="0" y="1524000"/>
            <a:ext cx="9144000" cy="31608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Race against the clock to finish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finish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18509"/>
          <a:stretch/>
        </p:blipFill>
        <p:spPr>
          <a:xfrm>
            <a:off x="0" y="1447800"/>
            <a:ext cx="9144000" cy="31138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raise hand when finished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0292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/>
              <a:t>I record their time and take card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8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ost-wod-warmdow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21571"/>
          <a:stretch/>
        </p:blipFill>
        <p:spPr>
          <a:xfrm>
            <a:off x="0" y="1909704"/>
            <a:ext cx="9144000" cy="3217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to finish wait outside class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0" y="5334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/>
              <a:t>The "Winners Circle"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759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10113"/>
          </a:xfrm>
        </p:spPr>
        <p:txBody>
          <a:bodyPr/>
          <a:lstStyle/>
          <a:p>
            <a:r>
              <a:rPr lang="en-US" dirty="0" smtClean="0"/>
              <a:t>New ways to experiment on your students in the classroom</a:t>
            </a:r>
          </a:p>
          <a:p>
            <a:endParaRPr lang="en-US" dirty="0"/>
          </a:p>
          <a:p>
            <a:r>
              <a:rPr lang="en-US" dirty="0" smtClean="0"/>
              <a:t>A simple, open </a:t>
            </a:r>
            <a:r>
              <a:rPr lang="en-US" dirty="0" smtClean="0"/>
              <a:t>source technology </a:t>
            </a:r>
            <a:r>
              <a:rPr lang="en-US" dirty="0" smtClean="0"/>
              <a:t>for building semi-structured course web sites.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1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0 at 8.1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94"/>
            <a:ext cx="9144000" cy="63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CSS/HTML "skill"</a:t>
            </a:r>
            <a:endParaRPr lang="en-US" dirty="0"/>
          </a:p>
        </p:txBody>
      </p:sp>
      <p:pic>
        <p:nvPicPr>
          <p:cNvPr id="6" name="Picture 5" descr="Screen Shot 2014-08-11 at 4.08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84582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7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Web App "skill"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4337" t="2332" r="4463" b="38900"/>
          <a:stretch/>
        </p:blipFill>
        <p:spPr>
          <a:xfrm>
            <a:off x="838200" y="914399"/>
            <a:ext cx="7696200" cy="59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27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Analyze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Apply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Remember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Understand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Create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Evaluate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Analyze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Apply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Remember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Understand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Create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Evaluate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Discussion group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Demonstration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Lecture/Reading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Audio-Visual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Teach others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Practice by doing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Analyze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Apply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Remember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Understand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Create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Evaluate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Discussion group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Demonstration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Lecture/Reading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Audio-Visual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Teach others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Practice by doing</a:t>
            </a:r>
            <a:endParaRPr lang="en-US" sz="28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305800" y="5638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10%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305800" y="4800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20%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305800" y="4114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30%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305800" y="3352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50%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305800" y="2514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75%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bg2">
                    <a:lumMod val="65000"/>
                    <a:lumOff val="35000"/>
                  </a:schemeClr>
                </a:solidFill>
              </a:rPr>
              <a:t>90%</a:t>
            </a:r>
            <a:endParaRPr lang="en-US" sz="2000" dirty="0">
              <a:solidFill>
                <a:schemeClr val="bg2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7270987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Retention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my pedagogy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7" b="99103" l="4839" r="93629">
                        <a14:foregroundMark x1="51613" y1="35202" x2="51613" y2="35202"/>
                        <a14:foregroundMark x1="38065" y1="44619" x2="38065" y2="44619"/>
                        <a14:foregroundMark x1="23952" y1="47982" x2="23952" y2="47982"/>
                        <a14:foregroundMark x1="13226" y1="59417" x2="13226" y2="59417"/>
                        <a14:foregroundMark x1="85323" y1="36099" x2="85323" y2="36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1600199"/>
            <a:ext cx="9067800" cy="3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13413</TotalTime>
  <Words>490</Words>
  <Application>Microsoft Macintosh PowerPoint</Application>
  <PresentationFormat>On-screen Show (4:3)</PresentationFormat>
  <Paragraphs>151</Paragraphs>
  <Slides>52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2013-03-rbrewer-defense</vt:lpstr>
      <vt:lpstr>When students sprint: Experiences with  Athletic Software Engineering</vt:lpstr>
      <vt:lpstr>PowerPoint Presentation</vt:lpstr>
      <vt:lpstr>PowerPoint Presentation</vt:lpstr>
      <vt:lpstr>PowerPoint Presentation</vt:lpstr>
      <vt:lpstr>Learning outcomes</vt:lpstr>
      <vt:lpstr>Prelude: Bloom's Taxonomy</vt:lpstr>
      <vt:lpstr>Prelude: Bloom's Taxonomy</vt:lpstr>
      <vt:lpstr>Prelude: Bloom's Taxonomy</vt:lpstr>
      <vt:lpstr>Evolution of my pedagogy</vt:lpstr>
      <vt:lpstr>How can I create "deep" learning in my courses?</vt:lpstr>
      <vt:lpstr>Approach: Survey textbook + lecture</vt:lpstr>
      <vt:lpstr>Result</vt:lpstr>
      <vt:lpstr>Approach 2: Community projects</vt:lpstr>
      <vt:lpstr>Result</vt:lpstr>
      <vt:lpstr>Approach: Flipped classroom</vt:lpstr>
      <vt:lpstr>Result</vt:lpstr>
      <vt:lpstr>Approach: Super Metrics!</vt:lpstr>
      <vt:lpstr>Result</vt:lpstr>
      <vt:lpstr>Approach:   Athletic Software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where's the "athletics"?</vt:lpstr>
      <vt:lpstr>Athletic Software Engineering:  The Big Ideas</vt:lpstr>
      <vt:lpstr>Athletic Software Engineering:  The Big Ideas</vt:lpstr>
      <vt:lpstr>Athletic Software Engineering:  The Big Ideas</vt:lpstr>
      <vt:lpstr>Athletic Software Engineering:  The Big Ideas</vt:lpstr>
      <vt:lpstr>Example:   Develop fluency with HTML/CSS</vt:lpstr>
      <vt:lpstr>PowerPoint Presentation</vt:lpstr>
      <vt:lpstr>PowerPoint Presentation</vt:lpstr>
      <vt:lpstr>PowerPoint Presentation</vt:lpstr>
      <vt:lpstr>How do you determine if students have achieved "fluency"?</vt:lpstr>
      <vt:lpstr>Answer: The "WOD" (Workout of the Day)</vt:lpstr>
      <vt:lpstr>WOD Logistics</vt:lpstr>
      <vt:lpstr>Each student has an envelope</vt:lpstr>
      <vt:lpstr>Envelopes contain an index card</vt:lpstr>
      <vt:lpstr>Students get their card before test</vt:lpstr>
      <vt:lpstr>Race against the clock to finish</vt:lpstr>
      <vt:lpstr>Students raise hand when finished</vt:lpstr>
      <vt:lpstr>First to finish wait outside class</vt:lpstr>
      <vt:lpstr>PowerPoint Presentation</vt:lpstr>
      <vt:lpstr>PowerPoint Presentation</vt:lpstr>
      <vt:lpstr>PowerPoint Presentation</vt:lpstr>
      <vt:lpstr>PowerPoint Presentation</vt:lpstr>
      <vt:lpstr>Example CSS/HTML "skill"</vt:lpstr>
      <vt:lpstr>Example Web App "skill"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1285</cp:revision>
  <dcterms:created xsi:type="dcterms:W3CDTF">2011-11-17T07:19:41Z</dcterms:created>
  <dcterms:modified xsi:type="dcterms:W3CDTF">2014-08-13T02:16:45Z</dcterms:modified>
</cp:coreProperties>
</file>